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737" r:id="rId1"/>
  </p:sldMasterIdLst>
  <p:notesMasterIdLst>
    <p:notesMasterId r:id="rId15"/>
  </p:notesMasterIdLst>
  <p:sldIdLst>
    <p:sldId id="265" r:id="rId2"/>
    <p:sldId id="295" r:id="rId3"/>
    <p:sldId id="296" r:id="rId4"/>
    <p:sldId id="289" r:id="rId5"/>
    <p:sldId id="297" r:id="rId6"/>
    <p:sldId id="298" r:id="rId7"/>
    <p:sldId id="299" r:id="rId8"/>
    <p:sldId id="300" r:id="rId9"/>
    <p:sldId id="291" r:id="rId10"/>
    <p:sldId id="301" r:id="rId11"/>
    <p:sldId id="302" r:id="rId12"/>
    <p:sldId id="303" r:id="rId13"/>
    <p:sldId id="282" r:id="rId14"/>
  </p:sldIdLst>
  <p:sldSz cx="9144000" cy="5143500" type="screen16x9"/>
  <p:notesSz cx="6796088" cy="9926638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521415D9-36F7-43E2-AB2F-B90AF26B5E84}">
      <p14:sectionLst xmlns="" xmlns:p14="http://schemas.microsoft.com/office/powerpoint/2010/main">
        <p14:section name="Раздел по умолчанию" id="{6B3B2543-76AE-4CBA-B6BC-D03D481650BD}">
          <p14:sldIdLst>
            <p14:sldId id="265"/>
            <p14:sldId id="289"/>
            <p14:sldId id="291"/>
            <p14:sldId id="290"/>
            <p14:sldId id="267"/>
            <p14:sldId id="292"/>
            <p14:sldId id="293"/>
            <p14:sldId id="279"/>
            <p14:sldId id="285"/>
          </p14:sldIdLst>
        </p14:section>
        <p14:section name="Раздел без заголовка" id="{5DCFBA08-7273-467C-8AE7-E5CD59AEF483}">
          <p14:sldIdLst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45FD4"/>
    <a:srgbClr val="00823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30" autoAdjust="0"/>
    <p:restoredTop sz="87621" autoAdjust="0"/>
  </p:normalViewPr>
  <p:slideViewPr>
    <p:cSldViewPr>
      <p:cViewPr>
        <p:scale>
          <a:sx n="75" d="100"/>
          <a:sy n="75" d="100"/>
        </p:scale>
        <p:origin x="-1920" y="-9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332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6332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15153"/>
            <a:ext cx="5436870" cy="4466987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4971" cy="496332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544" y="9428583"/>
            <a:ext cx="2944971" cy="496332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821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47E157E-8DCB-4F70-A0AF-5EB586A91DD4}" type="datetime1">
              <a:rPr kumimoji="0" lang="ru-RU" smtClean="0">
                <a:solidFill>
                  <a:srgbClr val="FFFFFF"/>
                </a:solidFill>
              </a:rPr>
              <a:pPr algn="ctr"/>
              <a:t>04.02.2019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E0A0-C266-4798-8C8F-B9F91E9DA37E}" type="slidenum">
              <a:rPr kumimoji="0" lang="ru-RU" smtClean="0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pPr algn="ctr"/>
            <a:fld id="{8F82E0A0-C266-4798-8C8F-B9F91E9DA37E}" type="slidenum">
              <a:rPr kumimoji="0" lang="ru-RU" sz="28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268605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Организация и проведение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итогового собеседования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классе</a:t>
            </a:r>
            <a:endParaRPr lang="ru-RU" sz="4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628" y="555526"/>
            <a:ext cx="8086725" cy="3888432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Участник итогового собеседования перед началом ответа проговаривает в средство аудиозаписи свою фамилию, имя, отчество, номер варианта.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Перед </a:t>
            </a:r>
            <a:r>
              <a:rPr lang="ru-RU" sz="3200" dirty="0" smtClean="0">
                <a:solidFill>
                  <a:schemeClr val="tx1"/>
                </a:solidFill>
              </a:rPr>
              <a:t>ответом на каждое задание участник итогового собеседования произносит номер задания.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87624" y="4803998"/>
            <a:ext cx="6336704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98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233155"/>
            <a:ext cx="8922314" cy="166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Ведомость учета проведения итогового собеседования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аудитории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b="66944"/>
          <a:stretch>
            <a:fillRect/>
          </a:stretch>
        </p:blipFill>
        <p:spPr bwMode="auto">
          <a:xfrm>
            <a:off x="285720" y="1071552"/>
            <a:ext cx="8429684" cy="3857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8898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Зарима\Documents\Scanned Documents\Рисунок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0"/>
            <a:ext cx="3739895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898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371600" y="1828800"/>
            <a:ext cx="76200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561"/>
            <a:ext cx="9144000" cy="1178727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Итоговая аттестация в </a:t>
            </a:r>
            <a:r>
              <a:rPr lang="en-US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 </a:t>
            </a: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классе </a:t>
            </a:r>
            <a:endParaRPr lang="ru-RU" sz="4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2482439" y="1250147"/>
            <a:ext cx="321471" cy="285752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6268652" y="1250148"/>
            <a:ext cx="321471" cy="285752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285752" y="1393023"/>
            <a:ext cx="4000496" cy="85725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ОГЭ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071966" y="1607337"/>
            <a:ext cx="5286380" cy="64294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ГВЭ</a:t>
            </a:r>
            <a:endParaRPr lang="ru-RU" sz="5000" b="1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2250279"/>
            <a:ext cx="9144000" cy="91081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Допуск</a:t>
            </a:r>
            <a:endParaRPr lang="ru-RU" sz="50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Итоговое</a:t>
            </a:r>
            <a:r>
              <a:rPr lang="ru-RU" sz="5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собеседование</a:t>
            </a:r>
            <a:endParaRPr kumimoji="0" lang="ru-RU" sz="50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28596" y="3429006"/>
            <a:ext cx="4000496" cy="85725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15 минут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143504" y="3375428"/>
            <a:ext cx="4000496" cy="85725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45 минут</a:t>
            </a:r>
            <a:endParaRPr kumimoji="0" lang="ru-RU" sz="5000" b="1" i="0" u="none" strike="noStrike" kern="1200" cap="none" spc="0" normalizeH="0" baseline="0" noProof="0" dirty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8"/>
            <a:ext cx="9144000" cy="482207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проведения</a:t>
            </a:r>
            <a:b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итогового собеседования</a:t>
            </a:r>
            <a:endParaRPr lang="ru-RU" sz="4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45" y="1946817"/>
          <a:ext cx="8858281" cy="946404"/>
        </p:xfrm>
        <a:graphic>
          <a:graphicData uri="http://schemas.openxmlformats.org/drawingml/2006/table">
            <a:tbl>
              <a:tblPr/>
              <a:tblGrid>
                <a:gridCol w="3214710"/>
                <a:gridCol w="2690194"/>
                <a:gridCol w="2953377"/>
              </a:tblGrid>
              <a:tr h="420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Основной срок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Дополнительные сроки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30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13.02.2019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30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13.03.201</a:t>
                      </a:r>
                      <a:r>
                        <a:rPr kumimoji="0" lang="en-US" sz="30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9</a:t>
                      </a:r>
                      <a:endParaRPr kumimoji="0" lang="ru-RU" sz="30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25400" dir="54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30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06.05.201</a:t>
                      </a:r>
                      <a:r>
                        <a:rPr kumimoji="0" lang="en-US" sz="30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25400" dir="54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9</a:t>
                      </a:r>
                      <a:endParaRPr kumimoji="0" lang="ru-RU" sz="30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25400" dir="54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28596" y="3214692"/>
            <a:ext cx="8215370" cy="178595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5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5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Заявление</a:t>
            </a:r>
            <a:r>
              <a:rPr kumimoji="0" lang="ru-RU" sz="5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 согласие на обработку персональных данных </a:t>
            </a:r>
            <a:r>
              <a:rPr lang="ru-RU" sz="5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не позднее чем за две недели до начала проведения итогового </a:t>
            </a:r>
            <a:r>
              <a:rPr lang="ru-RU" sz="5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собеседования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50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(не позднее 30.01).</a:t>
            </a:r>
          </a:p>
          <a:p>
            <a:pPr lvl="0" algn="ctr">
              <a:spcBef>
                <a:spcPct val="0"/>
              </a:spcBef>
              <a:defRPr/>
            </a:pPr>
            <a:r>
              <a:rPr sz="51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Для обучающихся с ОВЗ - рекомендации ПМПК</a:t>
            </a:r>
            <a:endParaRPr sz="5100" b="1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42858"/>
            <a:ext cx="91440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sz="4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Подготовительные мероприятия (пункт 4.4):</a:t>
            </a:r>
            <a:endParaRPr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отбор </a:t>
            </a:r>
            <a:r>
              <a:rPr sz="28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и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подготовку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специалистов и их информирование под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подпись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специалистов; </a:t>
            </a:r>
            <a:endParaRPr sz="2800" b="1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тех.подготовка;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организация аудизапись;</a:t>
            </a:r>
          </a:p>
          <a:p>
            <a:pPr marL="514350" marR="0" lvl="0" indent="-514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информирование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подпись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участников </a:t>
            </a:r>
            <a:r>
              <a:rPr sz="28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итогового собеседования и их родителей (законных 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представителей</a:t>
            </a:r>
            <a:r>
              <a:rPr sz="28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). </a:t>
            </a:r>
            <a:endParaRPr sz="2800" b="1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04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-142894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sz="4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Информационно-разъяснительная работа</a:t>
            </a:r>
            <a:endParaRPr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r>
              <a:rPr sz="2800" smtClean="0"/>
              <a:t>1</a:t>
            </a:r>
            <a:r>
              <a:rPr sz="2800" smtClean="0"/>
              <a:t>) порядок проведения </a:t>
            </a:r>
            <a:r>
              <a:rPr sz="2800" smtClean="0"/>
              <a:t>итогового </a:t>
            </a:r>
            <a:r>
              <a:rPr sz="2800" smtClean="0"/>
              <a:t>собеседования</a:t>
            </a:r>
            <a:r>
              <a:rPr sz="2800" smtClean="0"/>
              <a:t> </a:t>
            </a:r>
            <a:r>
              <a:rPr sz="2800" smtClean="0"/>
              <a:t>– </a:t>
            </a:r>
            <a:r>
              <a:rPr sz="2800" smtClean="0"/>
              <a:t>не позднее чем за два месяца до дня проведения итогового собеседования;</a:t>
            </a:r>
          </a:p>
          <a:p>
            <a:r>
              <a:rPr sz="2800" smtClean="0"/>
              <a:t>2) сроки </a:t>
            </a:r>
            <a:r>
              <a:rPr sz="2800" smtClean="0"/>
              <a:t>проведения итогового собеседования – не позднее чем за месяц до завершения срока подачи заявления на участие в итоговом собеседовании;</a:t>
            </a:r>
          </a:p>
          <a:p>
            <a:r>
              <a:rPr sz="2800" smtClean="0"/>
              <a:t>3) сроки, места </a:t>
            </a:r>
            <a:r>
              <a:rPr sz="2800" smtClean="0"/>
              <a:t>и </a:t>
            </a:r>
            <a:r>
              <a:rPr sz="2800" smtClean="0"/>
              <a:t>порядок </a:t>
            </a:r>
            <a:r>
              <a:rPr sz="2800" smtClean="0"/>
              <a:t>информирования о результатах итогового собеседования – не позднее чем за месяц до дня проведения </a:t>
            </a:r>
            <a:r>
              <a:rPr sz="2800" smtClean="0"/>
              <a:t>итогового </a:t>
            </a:r>
            <a:r>
              <a:rPr sz="2800" smtClean="0"/>
              <a:t>собеседования1</a:t>
            </a:r>
            <a:endParaRPr sz="2800" dirty="0" smtClean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04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-181035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sz="4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Проведение ИС</a:t>
            </a:r>
            <a:endParaRPr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642924"/>
            <a:ext cx="285752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3200" smtClean="0"/>
              <a:t>Аудитория ожидания очереди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14744" y="1142990"/>
            <a:ext cx="4929222" cy="342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3200" smtClean="0"/>
              <a:t>Аудитория проведения</a:t>
            </a:r>
          </a:p>
          <a:p>
            <a:pPr algn="ctr"/>
            <a:endParaRPr sz="3200" smtClean="0"/>
          </a:p>
          <a:p>
            <a:pPr algn="ctr"/>
            <a:endParaRPr sz="3200" smtClean="0"/>
          </a:p>
          <a:p>
            <a:pPr algn="ctr"/>
            <a:endParaRPr sz="3200" smtClean="0"/>
          </a:p>
          <a:p>
            <a:pPr algn="ctr"/>
            <a:endParaRPr sz="3200" smtClean="0"/>
          </a:p>
          <a:p>
            <a:pPr algn="ctr"/>
            <a:endParaRPr sz="3200" smtClean="0"/>
          </a:p>
          <a:p>
            <a:pPr algn="ctr"/>
            <a:endParaRPr sz="320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786064"/>
            <a:ext cx="2857520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3200" smtClean="0"/>
              <a:t>Аудитория после прохождения ИС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86578" y="2857502"/>
            <a:ext cx="1571636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2928940"/>
            <a:ext cx="1214446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86248" y="3571882"/>
            <a:ext cx="571504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215206" y="2357436"/>
            <a:ext cx="571504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643174" y="1785932"/>
            <a:ext cx="571504" cy="42862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86644" y="2928940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929454" y="4059806"/>
            <a:ext cx="145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mtClean="0"/>
              <a:t>УЧАСТНИК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929190" y="3571882"/>
            <a:ext cx="1224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mtClean="0"/>
              <a:t>ЭКСПЕРТ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643702" y="1643056"/>
            <a:ext cx="1989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mtClean="0"/>
              <a:t>ЭКЗАМЕНАТОР-</a:t>
            </a:r>
          </a:p>
          <a:p>
            <a:r>
              <a:rPr smtClean="0"/>
              <a:t>СОБЕСЕДНИК</a:t>
            </a:r>
            <a:endParaRPr lang="ru-RU" dirty="0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4071934" y="2071684"/>
            <a:ext cx="1785950" cy="571504"/>
          </a:xfrm>
          <a:prstGeom prst="wedgeRoundRectCallout">
            <a:avLst>
              <a:gd name="adj1" fmla="val 125557"/>
              <a:gd name="adj2" fmla="val 149006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smtClean="0"/>
              <a:t>АППАРАТУРА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0049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0151E-6 L 0.50261 0.362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" y="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261 0.36285 L -0.00937 0.278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4"/>
          <p:cNvSpPr txBox="1">
            <a:spLocks/>
          </p:cNvSpPr>
          <p:nvPr/>
        </p:nvSpPr>
        <p:spPr>
          <a:xfrm>
            <a:off x="251520" y="51470"/>
            <a:ext cx="8784976" cy="7200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4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Кадры</a:t>
            </a:r>
            <a:endParaRPr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89593235"/>
              </p:ext>
            </p:extLst>
          </p:nvPr>
        </p:nvGraphicFramePr>
        <p:xfrm>
          <a:off x="3635896" y="1948334"/>
          <a:ext cx="936104" cy="3657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3610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79512" y="1785933"/>
          <a:ext cx="3384376" cy="271966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384376"/>
              </a:tblGrid>
              <a:tr h="682255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Ответственный организатор ОО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537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Организатор вне аудитории</a:t>
                      </a:r>
                    </a:p>
                  </a:txBody>
                  <a:tcPr/>
                </a:tc>
              </a:tr>
              <a:tr h="4605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Технический специалист</a:t>
                      </a:r>
                    </a:p>
                  </a:txBody>
                  <a:tcPr/>
                </a:tc>
              </a:tr>
              <a:tr h="51981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Экзаменатор-собеседник</a:t>
                      </a:r>
                      <a:endParaRPr lang="ru-RU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981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Эксперт</a:t>
                      </a:r>
                      <a:endParaRPr lang="ru-RU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2633630"/>
              </p:ext>
            </p:extLst>
          </p:nvPr>
        </p:nvGraphicFramePr>
        <p:xfrm>
          <a:off x="1907704" y="1131590"/>
          <a:ext cx="5256584" cy="5760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2565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Кадровые ресурсы в ОО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4644009" y="1954054"/>
          <a:ext cx="4392488" cy="276083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392488"/>
              </a:tblGrid>
              <a:tr h="54117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Директор, заместитель директора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560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Работник ОО</a:t>
                      </a:r>
                    </a:p>
                  </a:txBody>
                  <a:tcPr/>
                </a:tc>
              </a:tr>
              <a:tr h="50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Учителя,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владеющие навыками работы с ПК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814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Учитель с высшим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образованием, и коммуникативными навыками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4117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Учитель русского языка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и литературы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51317101"/>
              </p:ext>
            </p:extLst>
          </p:nvPr>
        </p:nvGraphicFramePr>
        <p:xfrm>
          <a:off x="3635896" y="2452390"/>
          <a:ext cx="936104" cy="3657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3610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1-2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77986023"/>
              </p:ext>
            </p:extLst>
          </p:nvPr>
        </p:nvGraphicFramePr>
        <p:xfrm>
          <a:off x="3635896" y="2956446"/>
          <a:ext cx="936104" cy="3657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3610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1-2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32146516"/>
              </p:ext>
            </p:extLst>
          </p:nvPr>
        </p:nvGraphicFramePr>
        <p:xfrm>
          <a:off x="3635896" y="3388494"/>
          <a:ext cx="936104" cy="533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3610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По кол. ауд.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18180344"/>
              </p:ext>
            </p:extLst>
          </p:nvPr>
        </p:nvGraphicFramePr>
        <p:xfrm>
          <a:off x="3635896" y="3898270"/>
          <a:ext cx="936104" cy="426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3610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По кол. ауд.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004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-142894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Бумажный вариант передает РЦОИ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sz="2800" smtClean="0"/>
              <a:t>списки участников ИС,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sz="2800" smtClean="0"/>
              <a:t>ведомости учета проведения ИС в аудитории </a:t>
            </a:r>
            <a:r>
              <a:rPr sz="2800" b="1" smtClean="0"/>
              <a:t>(по количеству аудиторий),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sz="2800" smtClean="0"/>
              <a:t>черновики для экспертов;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sz="2800" smtClean="0"/>
              <a:t>бланки ИС.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2" y="3260717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С</a:t>
            </a: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сайта ФИПИ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800" dirty="0" smtClean="0"/>
              <a:t>к</a:t>
            </a:r>
            <a:r>
              <a:rPr sz="2800" smtClean="0"/>
              <a:t>ритерии оценивания для экспертов.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411797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С </a:t>
            </a: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федерального </a:t>
            </a: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ресурса </a:t>
            </a:r>
            <a:r>
              <a:rPr lang="en-US" sz="2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topic</a:t>
            </a: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9.</a:t>
            </a:r>
            <a:r>
              <a:rPr lang="en-US" sz="28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rustest</a:t>
            </a: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.</a:t>
            </a:r>
            <a:r>
              <a:rPr lang="en-US" sz="28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ru</a:t>
            </a: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(8.00)</a:t>
            </a:r>
            <a:endParaRPr sz="280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sz="2800" smtClean="0"/>
              <a:t>м</a:t>
            </a:r>
            <a:r>
              <a:rPr sz="2800" smtClean="0"/>
              <a:t>атериалы </a:t>
            </a:r>
            <a:r>
              <a:rPr sz="2800" smtClean="0"/>
              <a:t>для </a:t>
            </a:r>
            <a:r>
              <a:rPr sz="2800" smtClean="0"/>
              <a:t>проведения </a:t>
            </a:r>
            <a:r>
              <a:rPr sz="2800" smtClean="0"/>
              <a:t>ИС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235743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Элект</a:t>
            </a:r>
            <a:r>
              <a:rPr sz="28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ронно с РЦОИ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800" dirty="0" smtClean="0"/>
              <a:t>xml-</a:t>
            </a:r>
            <a:r>
              <a:rPr sz="2800" smtClean="0"/>
              <a:t>файл.</a:t>
            </a:r>
          </a:p>
        </p:txBody>
      </p:sp>
    </p:spTree>
    <p:extLst>
      <p:ext uri="{BB962C8B-B14F-4D97-AF65-F5344CB8AC3E}">
        <p14:creationId xmlns="" xmlns:p14="http://schemas.microsoft.com/office/powerpoint/2010/main" val="10004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628" y="555526"/>
            <a:ext cx="8086725" cy="388843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1-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чтение текста вслух;</a:t>
            </a:r>
            <a:b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2- пересказ текста с привлечением дополнительной информации;</a:t>
            </a:r>
            <a:b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 монологическое высказывание по одной из выбранных  тем;</a:t>
            </a:r>
            <a:b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4- диалог с экзаменатором-собеседником.</a:t>
            </a:r>
            <a:b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87624" y="4803998"/>
            <a:ext cx="6336704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714362"/>
            <a:ext cx="81565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КИМ состоит из 4-х заданий:</a:t>
            </a:r>
          </a:p>
        </p:txBody>
      </p:sp>
    </p:spTree>
    <p:extLst>
      <p:ext uri="{BB962C8B-B14F-4D97-AF65-F5344CB8AC3E}">
        <p14:creationId xmlns="" xmlns:p14="http://schemas.microsoft.com/office/powerpoint/2010/main" val="38898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326</Words>
  <Application>Microsoft Office PowerPoint</Application>
  <PresentationFormat>Экран (16:9)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Организация и проведение итогового собеседования  в 9 классе</vt:lpstr>
      <vt:lpstr>Итоговая аттестация в 9 классе </vt:lpstr>
      <vt:lpstr>Сроки проведения итогового собеседования</vt:lpstr>
      <vt:lpstr>Слайд 4</vt:lpstr>
      <vt:lpstr>Слайд 5</vt:lpstr>
      <vt:lpstr>Слайд 6</vt:lpstr>
      <vt:lpstr>Слайд 7</vt:lpstr>
      <vt:lpstr>Слайд 8</vt:lpstr>
      <vt:lpstr> 1- чтение текста вслух; 2- пересказ текста с привлечением дополнительной информации; 3- монологическое высказывание по одной из выбранных  тем; 4- диалог с экзаменатором-собеседником. </vt:lpstr>
      <vt:lpstr>Участник итогового собеседования перед началом ответа проговаривает в средство аудиозаписи свою фамилию, имя, отчество, номер варианта.  Перед ответом на каждое задание участник итогового собеседования произносит номер задания.</vt:lpstr>
      <vt:lpstr>Слайд 11</vt:lpstr>
      <vt:lpstr>Слайд 12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2017-09-28T10:25:26Z</dcterms:created>
  <dcterms:modified xsi:type="dcterms:W3CDTF">2019-02-04T07:33:57Z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